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765" r:id="rId3"/>
    <p:sldId id="766" r:id="rId5"/>
  </p:sldIdLst>
  <p:sldSz cx="9144000" cy="6858000" type="screen4x3"/>
  <p:notesSz cx="6858000" cy="9144000"/>
  <p:custDataLst>
    <p:tags r:id="rId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7" userDrawn="1">
          <p15:clr>
            <a:srgbClr val="A4A3A4"/>
          </p15:clr>
        </p15:guide>
        <p15:guide id="2" pos="287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168" y="102"/>
      </p:cViewPr>
      <p:guideLst>
        <p:guide orient="horz" pos="2187"/>
        <p:guide pos="28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gs" Target="tags/tag1.xml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B1BE7AF2-43D9-472B-A92B-C38F67226342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8DB5079A-0FA5-43B9-A2BC-10FEC3AF72D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B8C868A4-6D81-42EC-AAFC-DDA8A39E0496}" type="slidenum">
              <a:rPr lang="id-ID" altLang="zh-CN" sz="1200">
                <a:latin typeface="Calibri" panose="020F0502020204030204" pitchFamily="34" charset="0"/>
              </a:rPr>
            </a:fld>
            <a:endParaRPr lang="id-ID" altLang="zh-CN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3" Type="http://schemas.openxmlformats.org/officeDocument/2006/relationships/image" Target="../media/image1.png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44450" y="2393950"/>
          <a:ext cx="9077325" cy="181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0" name="Image" r:id="rId2" imgW="10210800" imgH="1816100" progId="Photoshop.Image.6">
                  <p:embed/>
                </p:oleObj>
              </mc:Choice>
              <mc:Fallback>
                <p:oleObj name="Image" r:id="rId2" imgW="10210800" imgH="1816100" progId="Photoshop.Image.6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50" y="2393950"/>
                        <a:ext cx="9077325" cy="181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3"/>
          <p:cNvGrpSpPr/>
          <p:nvPr/>
        </p:nvGrpSpPr>
        <p:grpSpPr bwMode="auto">
          <a:xfrm>
            <a:off x="34925" y="4292600"/>
            <a:ext cx="9074150" cy="2520950"/>
            <a:chOff x="0" y="2640"/>
            <a:chExt cx="5760" cy="1680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gray">
            <a:xfrm>
              <a:off x="0" y="2640"/>
              <a:ext cx="5760" cy="168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txBody>
            <a:bodyPr wrap="none" anchor="ctr"/>
            <a:lstStyle>
              <a:lvl1pPr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gray">
            <a:xfrm>
              <a:off x="0" y="2640"/>
              <a:ext cx="5760" cy="96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8" name="Rectangle 6"/>
          <p:cNvSpPr>
            <a:spLocks noChangeArrowheads="1"/>
          </p:cNvSpPr>
          <p:nvPr/>
        </p:nvSpPr>
        <p:spPr bwMode="gray">
          <a:xfrm>
            <a:off x="34925" y="44450"/>
            <a:ext cx="9074150" cy="2282825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latin typeface="Arial" panose="020B0604020202020204" pitchFamily="34" charset="0"/>
            </a:endParaRPr>
          </a:p>
        </p:txBody>
      </p:sp>
      <p:grpSp>
        <p:nvGrpSpPr>
          <p:cNvPr id="9" name="Group 7"/>
          <p:cNvGrpSpPr/>
          <p:nvPr/>
        </p:nvGrpSpPr>
        <p:grpSpPr bwMode="auto">
          <a:xfrm>
            <a:off x="-4763" y="0"/>
            <a:ext cx="9148763" cy="6856413"/>
            <a:chOff x="-3" y="0"/>
            <a:chExt cx="5763" cy="4319"/>
          </a:xfrm>
        </p:grpSpPr>
        <p:sp>
          <p:nvSpPr>
            <p:cNvPr id="10" name="AutoShape 8"/>
            <p:cNvSpPr>
              <a:spLocks noChangeArrowheads="1"/>
            </p:cNvSpPr>
            <p:nvPr userDrawn="1"/>
          </p:nvSpPr>
          <p:spPr bwMode="gray">
            <a:xfrm>
              <a:off x="24" y="24"/>
              <a:ext cx="5712" cy="4272"/>
            </a:xfrm>
            <a:prstGeom prst="roundRect">
              <a:avLst>
                <a:gd name="adj" fmla="val 6227"/>
              </a:avLst>
            </a:prstGeom>
            <a:noFill/>
            <a:ln w="76200">
              <a:solidFill>
                <a:schemeClr val="bg1"/>
              </a:solidFill>
              <a:round/>
            </a:ln>
          </p:spPr>
          <p:txBody>
            <a:bodyPr wrap="none" anchor="ctr"/>
            <a:lstStyle>
              <a:lvl1pPr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11" name="Freeform 9"/>
            <p:cNvSpPr/>
            <p:nvPr userDrawn="1"/>
          </p:nvSpPr>
          <p:spPr bwMode="gray">
            <a:xfrm>
              <a:off x="0" y="0"/>
              <a:ext cx="288" cy="288"/>
            </a:xfrm>
            <a:custGeom>
              <a:avLst/>
              <a:gdLst>
                <a:gd name="T0" fmla="*/ 0 w 336"/>
                <a:gd name="T1" fmla="*/ 2 h 384"/>
                <a:gd name="T2" fmla="*/ 0 w 336"/>
                <a:gd name="T3" fmla="*/ 10 h 384"/>
                <a:gd name="T4" fmla="*/ 13 w 336"/>
                <a:gd name="T5" fmla="*/ 5 h 384"/>
                <a:gd name="T6" fmla="*/ 26 w 336"/>
                <a:gd name="T7" fmla="*/ 2 h 384"/>
                <a:gd name="T8" fmla="*/ 46 w 336"/>
                <a:gd name="T9" fmla="*/ 0 h 384"/>
                <a:gd name="T10" fmla="*/ 0 w 336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10"/>
            <p:cNvSpPr/>
            <p:nvPr userDrawn="1"/>
          </p:nvSpPr>
          <p:spPr bwMode="gray">
            <a:xfrm rot="-5408600">
              <a:off x="-50" y="4030"/>
              <a:ext cx="336" cy="242"/>
            </a:xfrm>
            <a:custGeom>
              <a:avLst/>
              <a:gdLst>
                <a:gd name="T0" fmla="*/ 0 w 336"/>
                <a:gd name="T1" fmla="*/ 1 h 384"/>
                <a:gd name="T2" fmla="*/ 0 w 336"/>
                <a:gd name="T3" fmla="*/ 1 h 384"/>
                <a:gd name="T4" fmla="*/ 96 w 336"/>
                <a:gd name="T5" fmla="*/ 1 h 384"/>
                <a:gd name="T6" fmla="*/ 192 w 336"/>
                <a:gd name="T7" fmla="*/ 1 h 384"/>
                <a:gd name="T8" fmla="*/ 336 w 336"/>
                <a:gd name="T9" fmla="*/ 0 h 384"/>
                <a:gd name="T10" fmla="*/ 0 w 336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11"/>
            <p:cNvSpPr/>
            <p:nvPr userDrawn="1"/>
          </p:nvSpPr>
          <p:spPr bwMode="gray">
            <a:xfrm rot="10769190">
              <a:off x="5519" y="4031"/>
              <a:ext cx="232" cy="287"/>
            </a:xfrm>
            <a:custGeom>
              <a:avLst/>
              <a:gdLst>
                <a:gd name="T0" fmla="*/ 0 w 336"/>
                <a:gd name="T1" fmla="*/ 1 h 384"/>
                <a:gd name="T2" fmla="*/ 0 w 336"/>
                <a:gd name="T3" fmla="*/ 9 h 384"/>
                <a:gd name="T4" fmla="*/ 1 w 336"/>
                <a:gd name="T5" fmla="*/ 4 h 384"/>
                <a:gd name="T6" fmla="*/ 1 w 336"/>
                <a:gd name="T7" fmla="*/ 1 h 384"/>
                <a:gd name="T8" fmla="*/ 3 w 336"/>
                <a:gd name="T9" fmla="*/ 0 h 384"/>
                <a:gd name="T10" fmla="*/ 0 w 336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2"/>
            <p:cNvSpPr/>
            <p:nvPr userDrawn="1"/>
          </p:nvSpPr>
          <p:spPr bwMode="gray">
            <a:xfrm rot="5400000">
              <a:off x="5472" y="0"/>
              <a:ext cx="288" cy="288"/>
            </a:xfrm>
            <a:custGeom>
              <a:avLst/>
              <a:gdLst>
                <a:gd name="T0" fmla="*/ 0 w 336"/>
                <a:gd name="T1" fmla="*/ 2 h 384"/>
                <a:gd name="T2" fmla="*/ 0 w 336"/>
                <a:gd name="T3" fmla="*/ 10 h 384"/>
                <a:gd name="T4" fmla="*/ 13 w 336"/>
                <a:gd name="T5" fmla="*/ 5 h 384"/>
                <a:gd name="T6" fmla="*/ 26 w 336"/>
                <a:gd name="T7" fmla="*/ 2 h 384"/>
                <a:gd name="T8" fmla="*/ 46 w 336"/>
                <a:gd name="T9" fmla="*/ 0 h 384"/>
                <a:gd name="T10" fmla="*/ 0 w 336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" name="Group 18"/>
          <p:cNvGrpSpPr/>
          <p:nvPr/>
        </p:nvGrpSpPr>
        <p:grpSpPr bwMode="auto">
          <a:xfrm>
            <a:off x="2482850" y="2895600"/>
            <a:ext cx="2698750" cy="1041400"/>
            <a:chOff x="1610" y="1965"/>
            <a:chExt cx="1700" cy="656"/>
          </a:xfrm>
        </p:grpSpPr>
        <p:pic>
          <p:nvPicPr>
            <p:cNvPr id="16" name="Picture 19" descr="Untitled-1 copy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426" y="1965"/>
              <a:ext cx="590" cy="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0" descr="Untitled-1 copy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061" y="2372"/>
              <a:ext cx="249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1" descr="Untitled-1 copy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610" y="2237"/>
              <a:ext cx="363" cy="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3181" name="Rectangle 13"/>
          <p:cNvSpPr>
            <a:spLocks noGrp="1" noChangeArrowheads="1"/>
          </p:cNvSpPr>
          <p:nvPr>
            <p:ph type="ctrTitle"/>
          </p:nvPr>
        </p:nvSpPr>
        <p:spPr bwMode="ltGray">
          <a:xfrm>
            <a:off x="762000" y="990600"/>
            <a:ext cx="7772400" cy="10668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63182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5334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9" name="Rectangle 1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" name="Rectangle 1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" name="Rectangle 1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1EB7D-DE85-46C3-81CF-0915016296F2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913AD-DF7C-4D7E-883A-747D8D35F787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12298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12298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41C96-15C8-4A34-9A3B-02035561FAFB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61229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02E6F-EDD9-478B-89DB-EDB658BA738C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4C9C721-8E5C-4956-9856-3FCE97205FC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F2370-1A9A-46BB-BD16-46B5A55BCEC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C5AA5-9BEA-4C2B-AFED-47F7D853EDE0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949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949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B467E-40EE-4ED6-89C0-9309DCDE6F36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FDB9D-961D-4273-B77F-C42347B70E72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36409-C0BB-4CC3-B464-A292A9D75374}" type="slidenum">
              <a:rPr lang="zh-CN" altLang="en-US"/>
            </a:fld>
            <a:endParaRPr lang="en-US" altLang="zh-CN"/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121" y="274638"/>
            <a:ext cx="314325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5E4E1-DF7E-497D-971D-4E541EA3A1B9}" type="slidenum">
              <a:rPr lang="zh-CN" altLang="en-US"/>
            </a:fld>
            <a:endParaRPr lang="en-US" altLang="zh-CN"/>
          </a:p>
        </p:txBody>
      </p:sp>
      <p:pic>
        <p:nvPicPr>
          <p:cNvPr id="5" name="Picture 8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4623" y="312967"/>
            <a:ext cx="314325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9E26F-7F78-442F-B964-D7655E9A0B20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12404-6A83-49B6-8B6C-384AF9591FE8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3.png"/><Relationship Id="rId14" Type="http://schemas.openxmlformats.org/officeDocument/2006/relationships/image" Target="../media/image2.pn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/>
          <p:nvPr/>
        </p:nvGrpSpPr>
        <p:grpSpPr bwMode="auto">
          <a:xfrm>
            <a:off x="0" y="285750"/>
            <a:ext cx="9156700" cy="911225"/>
            <a:chOff x="-1" y="196"/>
            <a:chExt cx="5768" cy="635"/>
          </a:xfrm>
        </p:grpSpPr>
        <p:sp>
          <p:nvSpPr>
            <p:cNvPr id="1036" name="Rectangle 3"/>
            <p:cNvSpPr>
              <a:spLocks noChangeArrowheads="1"/>
            </p:cNvSpPr>
            <p:nvPr userDrawn="1"/>
          </p:nvSpPr>
          <p:spPr bwMode="gray">
            <a:xfrm>
              <a:off x="1" y="196"/>
              <a:ext cx="5766" cy="635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</p:spPr>
          <p:txBody>
            <a:bodyPr wrap="none" anchor="ctr"/>
            <a:lstStyle>
              <a:lvl1pPr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262148" name="Freeform 4"/>
            <p:cNvSpPr/>
            <p:nvPr userDrawn="1"/>
          </p:nvSpPr>
          <p:spPr bwMode="gray">
            <a:xfrm flipH="1" flipV="1">
              <a:off x="2265" y="196"/>
              <a:ext cx="3497" cy="226"/>
            </a:xfrm>
            <a:custGeom>
              <a:avLst/>
              <a:gdLst/>
              <a:ahLst/>
              <a:cxnLst>
                <a:cxn ang="0">
                  <a:pos x="45" y="590"/>
                </a:cxn>
                <a:cxn ang="0">
                  <a:pos x="1497" y="590"/>
                </a:cxn>
                <a:cxn ang="0">
                  <a:pos x="0" y="0"/>
                </a:cxn>
                <a:cxn ang="0">
                  <a:pos x="0" y="590"/>
                </a:cxn>
              </a:cxnLst>
              <a:rect l="0" t="0" r="r" b="b"/>
              <a:pathLst>
                <a:path w="1497" h="590">
                  <a:moveTo>
                    <a:pt x="45" y="590"/>
                  </a:moveTo>
                  <a:lnTo>
                    <a:pt x="1497" y="590"/>
                  </a:lnTo>
                  <a:lnTo>
                    <a:pt x="0" y="0"/>
                  </a:lnTo>
                  <a:lnTo>
                    <a:pt x="0" y="590"/>
                  </a:lnTo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62149" name="Freeform 5"/>
            <p:cNvSpPr/>
            <p:nvPr userDrawn="1"/>
          </p:nvSpPr>
          <p:spPr bwMode="gray">
            <a:xfrm>
              <a:off x="-1" y="514"/>
              <a:ext cx="3702" cy="312"/>
            </a:xfrm>
            <a:custGeom>
              <a:avLst/>
              <a:gdLst/>
              <a:ahLst/>
              <a:cxnLst>
                <a:cxn ang="0">
                  <a:pos x="45" y="590"/>
                </a:cxn>
                <a:cxn ang="0">
                  <a:pos x="1497" y="590"/>
                </a:cxn>
                <a:cxn ang="0">
                  <a:pos x="0" y="0"/>
                </a:cxn>
                <a:cxn ang="0">
                  <a:pos x="0" y="590"/>
                </a:cxn>
              </a:cxnLst>
              <a:rect l="0" t="0" r="r" b="b"/>
              <a:pathLst>
                <a:path w="1497" h="590">
                  <a:moveTo>
                    <a:pt x="45" y="590"/>
                  </a:moveTo>
                  <a:lnTo>
                    <a:pt x="1497" y="590"/>
                  </a:lnTo>
                  <a:lnTo>
                    <a:pt x="0" y="0"/>
                  </a:lnTo>
                  <a:lnTo>
                    <a:pt x="0" y="590"/>
                  </a:lnTo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262150" name="Rectangle 6"/>
          <p:cNvSpPr>
            <a:spLocks noChangeArrowheads="1"/>
          </p:cNvSpPr>
          <p:nvPr/>
        </p:nvSpPr>
        <p:spPr bwMode="gray">
          <a:xfrm>
            <a:off x="1588" y="0"/>
            <a:ext cx="9144000" cy="24130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262151" name="Rectangle 7"/>
          <p:cNvSpPr>
            <a:spLocks noChangeArrowheads="1"/>
          </p:cNvSpPr>
          <p:nvPr/>
        </p:nvSpPr>
        <p:spPr bwMode="gray">
          <a:xfrm>
            <a:off x="12700" y="1235075"/>
            <a:ext cx="9132888" cy="158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latin typeface="Arial" panose="020B0604020202020204" pitchFamily="34" charset="0"/>
            </a:endParaRPr>
          </a:p>
        </p:txBody>
      </p:sp>
      <p:pic>
        <p:nvPicPr>
          <p:cNvPr id="1029" name="Picture 8" descr="Untitled-1 copy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252413" y="382588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9" descr="Untitled-1 copy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973138" y="76517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10"/>
          <p:cNvSpPr>
            <a:spLocks noGrp="1" noChangeArrowheads="1"/>
          </p:cNvSpPr>
          <p:nvPr>
            <p:ph type="title"/>
          </p:nvPr>
        </p:nvSpPr>
        <p:spPr bwMode="gray">
          <a:xfrm>
            <a:off x="1676400" y="274638"/>
            <a:ext cx="66294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32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94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62156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 eaLnBrk="1" hangingPunct="1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62157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444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6215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8C14BDD-BD9D-4D8E-94FB-5F99A62C7C25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"/>
          <p:cNvSpPr txBox="1">
            <a:spLocks noChangeArrowheads="1"/>
          </p:cNvSpPr>
          <p:nvPr/>
        </p:nvSpPr>
        <p:spPr bwMode="auto">
          <a:xfrm>
            <a:off x="2540578" y="2356199"/>
            <a:ext cx="3232149" cy="219075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sz="1200" b="0" dirty="0">
                <a:solidFill>
                  <a:srgbClr val="000000"/>
                </a:solidFill>
                <a:ea typeface="方正兰亭黑简体" panose="02000000000000000000"/>
                <a:cs typeface="Times New Roman" panose="02020603050405020304" pitchFamily="18" charset="0"/>
              </a:rPr>
              <a:t>《化工原理》、《环境化学》等课程教授</a:t>
            </a:r>
            <a:endParaRPr lang="zh-CN" sz="1200" b="0" dirty="0">
              <a:solidFill>
                <a:srgbClr val="000000"/>
              </a:solidFill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14630" indent="-214630" defTabSz="685800" fontAlgn="auto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Char char="Ø"/>
              <a:defRPr/>
            </a:pPr>
            <a:r>
              <a:rPr lang="en-US" altLang="zh-CN" sz="1200" b="0" dirty="0">
                <a:solidFill>
                  <a:srgbClr val="000000"/>
                </a:solidFill>
                <a:ea typeface="方正兰亭黑简体" panose="02000000000000000000"/>
                <a:cs typeface="Times New Roman" panose="02020603050405020304" pitchFamily="18" charset="0"/>
              </a:rPr>
              <a:t>   </a:t>
            </a:r>
            <a:r>
              <a:rPr lang="zh-CN" altLang="en-US" sz="1200" b="0" dirty="0">
                <a:solidFill>
                  <a:srgbClr val="000000"/>
                </a:solidFill>
                <a:ea typeface="方正兰亭黑简体" panose="02000000000000000000"/>
                <a:cs typeface="Times New Roman" panose="02020603050405020304" pitchFamily="18" charset="0"/>
              </a:rPr>
              <a:t>工学硕士</a:t>
            </a:r>
            <a:endParaRPr lang="zh-CN" altLang="en-US" sz="1200" b="0" dirty="0">
              <a:solidFill>
                <a:srgbClr val="000000"/>
              </a:solidFill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0" indent="-214630" defTabSz="685800" fontAlgn="auto" latinLnBrk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Font typeface="Wingdings" panose="05000000000000000000" charset="0"/>
              <a:buChar char="Ø"/>
              <a:defRPr/>
            </a:pP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  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主持2</a:t>
            </a:r>
            <a:r>
              <a:rPr lang="zh-CN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项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厅级课题（完成</a:t>
            </a: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1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项厅级课题），</a:t>
            </a: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        </a:t>
            </a:r>
            <a:endParaRPr lang="en-US" altLang="zh-CN" sz="1200" b="0" dirty="0">
              <a:solidFill>
                <a:srgbClr val="000000"/>
              </a:solidFill>
              <a:latin typeface="Gill Sans MT" panose="020B0502020104020203" pitchFamily="34" charset="0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0" indent="0"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None/>
              <a:defRPr/>
            </a:pP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       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主持</a:t>
            </a: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2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项教改课题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（完成</a:t>
            </a: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项教改课题），</a:t>
            </a:r>
            <a:endParaRPr lang="zh-CN" altLang="en-US" sz="1200" b="0" dirty="0">
              <a:solidFill>
                <a:srgbClr val="000000"/>
              </a:solidFill>
              <a:latin typeface="Gill Sans MT" panose="020B0502020104020203" pitchFamily="34" charset="0"/>
              <a:ea typeface="方正兰亭黑简体" panose="02000000000000000000"/>
              <a:cs typeface="Times New Roman" panose="02020603050405020304" pitchFamily="18" charset="0"/>
              <a:sym typeface="+mn-ea"/>
            </a:endParaRPr>
          </a:p>
          <a:p>
            <a:pPr marL="0" indent="0"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None/>
              <a:defRPr/>
            </a:pP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       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主持</a:t>
            </a: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1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项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校企示范课程建设</a:t>
            </a:r>
            <a:endParaRPr lang="zh-CN" altLang="en-US" sz="1200" b="0" dirty="0">
              <a:solidFill>
                <a:srgbClr val="000000"/>
              </a:solidFill>
              <a:latin typeface="Gill Sans MT" panose="020B0502020104020203" pitchFamily="34" charset="0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0" indent="0"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None/>
              <a:defRPr/>
            </a:pP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 </a:t>
            </a: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      1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项省级荣誉、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多项校级奖励</a:t>
            </a:r>
            <a:endParaRPr lang="zh-CN" altLang="en-US" sz="1200" b="0" dirty="0">
              <a:solidFill>
                <a:srgbClr val="000000"/>
              </a:solidFill>
              <a:latin typeface="Gill Sans MT" panose="020B0502020104020203" pitchFamily="34" charset="0"/>
              <a:ea typeface="方正兰亭黑简体" panose="02000000000000000000"/>
              <a:cs typeface="Times New Roman" panose="02020603050405020304" pitchFamily="18" charset="0"/>
              <a:sym typeface="+mn-ea"/>
            </a:endParaRPr>
          </a:p>
          <a:p>
            <a:pPr marL="257175" indent="-257175" defTabSz="685800" fontAlgn="auto" latinLnBrk="0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 5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篇</a:t>
            </a: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SCI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，</a:t>
            </a: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1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篇</a:t>
            </a: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EI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，多篇中文核心</a:t>
            </a:r>
            <a:endParaRPr lang="zh-CN" altLang="en-US" sz="1200" b="0" dirty="0">
              <a:solidFill>
                <a:srgbClr val="000000"/>
              </a:solidFill>
              <a:latin typeface="Gill Sans MT" panose="020B0502020104020203" pitchFamily="34" charset="0"/>
              <a:ea typeface="方正兰亭黑简体" panose="02000000000000000000"/>
              <a:cs typeface="Times New Roman" panose="02020603050405020304" pitchFamily="18" charset="0"/>
            </a:endParaRPr>
          </a:p>
        </p:txBody>
      </p:sp>
      <p:sp>
        <p:nvSpPr>
          <p:cNvPr id="5124" name="TextBox 26"/>
          <p:cNvSpPr txBox="1">
            <a:spLocks noChangeArrowheads="1"/>
          </p:cNvSpPr>
          <p:nvPr/>
        </p:nvSpPr>
        <p:spPr bwMode="auto">
          <a:xfrm>
            <a:off x="2654501" y="5406689"/>
            <a:ext cx="487680" cy="27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 dirty="0">
                <a:solidFill>
                  <a:srgbClr val="000000"/>
                </a:solidFill>
                <a:latin typeface="Gill Sans MT" panose="020B0502020104020203" pitchFamily="34" charset="0"/>
                <a:ea typeface="黑体" panose="02010609060101010101" charset="-122"/>
                <a:cs typeface="Times New Roman" panose="02020603050405020304" pitchFamily="18" charset="0"/>
              </a:rPr>
              <a:t>2008</a:t>
            </a:r>
            <a:endParaRPr lang="zh-CN" altLang="en-US" sz="1200" dirty="0">
              <a:solidFill>
                <a:srgbClr val="000000"/>
              </a:solidFill>
              <a:latin typeface="Gill Sans MT" panose="020B0502020104020203" pitchFamily="34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24" name="TextBox 35"/>
          <p:cNvSpPr txBox="1">
            <a:spLocks noChangeArrowheads="1"/>
          </p:cNvSpPr>
          <p:nvPr/>
        </p:nvSpPr>
        <p:spPr bwMode="auto">
          <a:xfrm>
            <a:off x="4478772" y="5462400"/>
            <a:ext cx="449580" cy="25273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硕士</a:t>
            </a:r>
            <a:endParaRPr lang="zh-CN" altLang="en-US" sz="105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5127" name="TextBox 36"/>
          <p:cNvSpPr txBox="1">
            <a:spLocks noChangeArrowheads="1"/>
          </p:cNvSpPr>
          <p:nvPr/>
        </p:nvSpPr>
        <p:spPr bwMode="auto">
          <a:xfrm>
            <a:off x="4145937" y="5823943"/>
            <a:ext cx="1125538" cy="27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2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温州大学</a:t>
            </a:r>
            <a:endParaRPr lang="en-US" altLang="zh-CN" sz="120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5128" name="TextBox 33"/>
          <p:cNvSpPr txBox="1">
            <a:spLocks noChangeArrowheads="1"/>
          </p:cNvSpPr>
          <p:nvPr/>
        </p:nvSpPr>
        <p:spPr bwMode="auto">
          <a:xfrm>
            <a:off x="8283575" y="5389132"/>
            <a:ext cx="5000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>
                <a:solidFill>
                  <a:srgbClr val="000000"/>
                </a:solidFill>
                <a:latin typeface="Gill Sans MT" panose="020B0502020104020203" pitchFamily="34" charset="0"/>
                <a:ea typeface="黑体" panose="02010609060101010101" charset="-122"/>
                <a:cs typeface="Times New Roman" panose="02020603050405020304" pitchFamily="18" charset="0"/>
              </a:rPr>
              <a:t>Now</a:t>
            </a:r>
            <a:endParaRPr lang="zh-CN" altLang="en-US" sz="1200">
              <a:solidFill>
                <a:srgbClr val="000000"/>
              </a:solidFill>
              <a:latin typeface="Gill Sans MT" panose="020B0502020104020203" pitchFamily="34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46" name="右箭头 45"/>
          <p:cNvSpPr/>
          <p:nvPr/>
        </p:nvSpPr>
        <p:spPr>
          <a:xfrm>
            <a:off x="549275" y="5720920"/>
            <a:ext cx="8207375" cy="80962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2834842" y="5695519"/>
            <a:ext cx="131763" cy="13176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6450807" y="5695518"/>
            <a:ext cx="131762" cy="13176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5141" name="TextBox 26"/>
          <p:cNvSpPr txBox="1">
            <a:spLocks noChangeArrowheads="1"/>
          </p:cNvSpPr>
          <p:nvPr/>
        </p:nvSpPr>
        <p:spPr bwMode="auto">
          <a:xfrm>
            <a:off x="769938" y="5392307"/>
            <a:ext cx="487680" cy="27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 dirty="0">
                <a:solidFill>
                  <a:srgbClr val="000000"/>
                </a:solidFill>
                <a:latin typeface="Gill Sans MT" panose="020B0502020104020203" pitchFamily="34" charset="0"/>
                <a:ea typeface="黑体" panose="02010609060101010101" charset="-122"/>
                <a:cs typeface="Times New Roman" panose="02020603050405020304" pitchFamily="18" charset="0"/>
              </a:rPr>
              <a:t>2004</a:t>
            </a:r>
            <a:endParaRPr lang="zh-CN" altLang="en-US" sz="1200" dirty="0">
              <a:solidFill>
                <a:srgbClr val="000000"/>
              </a:solidFill>
              <a:latin typeface="Gill Sans MT" panose="020B0502020104020203" pitchFamily="34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27" name="TextBox 34"/>
          <p:cNvSpPr txBox="1">
            <a:spLocks noChangeArrowheads="1"/>
          </p:cNvSpPr>
          <p:nvPr/>
        </p:nvSpPr>
        <p:spPr bwMode="auto">
          <a:xfrm>
            <a:off x="1580807" y="5448304"/>
            <a:ext cx="682625" cy="2540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学士</a:t>
            </a:r>
            <a:endParaRPr lang="zh-CN" altLang="en-US" sz="105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5143" name="TextBox 36"/>
          <p:cNvSpPr txBox="1">
            <a:spLocks noChangeArrowheads="1"/>
          </p:cNvSpPr>
          <p:nvPr/>
        </p:nvSpPr>
        <p:spPr bwMode="auto">
          <a:xfrm>
            <a:off x="1303256" y="5822614"/>
            <a:ext cx="1125537" cy="27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2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廊坊师范学院</a:t>
            </a:r>
            <a:endParaRPr lang="en-US" altLang="zh-CN" sz="120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963613" y="5695520"/>
            <a:ext cx="130175" cy="13176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419099" y="2011363"/>
            <a:ext cx="2144713" cy="228409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28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庚丽丽   </a:t>
            </a:r>
            <a:endParaRPr lang="zh-CN" altLang="en-US" sz="28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  <a:sym typeface="+mn-ea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籍贯：河北省故城县               </a:t>
            </a:r>
            <a:endParaRPr lang="zh-CN" altLang="en-US" sz="11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民族：汉</a:t>
            </a:r>
            <a:endParaRPr lang="zh-CN" altLang="en-US" sz="11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  <a:sym typeface="+mn-ea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政治面貌：党员            </a:t>
            </a:r>
            <a:endParaRPr lang="zh-CN" altLang="en-US" sz="11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出生年月：19</a:t>
            </a:r>
            <a:r>
              <a:rPr lang="en-US" altLang="zh-CN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85</a:t>
            </a:r>
            <a:r>
              <a:rPr lang="zh-CN" altLang="en-US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年</a:t>
            </a:r>
            <a:r>
              <a:rPr lang="en-US" altLang="zh-CN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6</a:t>
            </a:r>
            <a:r>
              <a:rPr lang="zh-CN" altLang="en-US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月</a:t>
            </a:r>
            <a:endParaRPr lang="zh-CN" altLang="en-US" sz="11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endParaRPr lang="en-US" altLang="zh-CN" sz="1050" b="0" dirty="0">
              <a:solidFill>
                <a:srgbClr val="000000"/>
              </a:solidFill>
              <a:latin typeface="Gill Sans MT" panose="020B0502020104020203" pitchFamily="34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184582" y="5349733"/>
            <a:ext cx="752475" cy="33718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rgbClr val="FF0000"/>
                </a:solidFill>
                <a:latin typeface="Gill Sans MT" panose="020B0502020104020203" pitchFamily="34" charset="0"/>
                <a:ea typeface="黑体" panose="02010609060101010101" charset="-122"/>
              </a:rPr>
              <a:t>2012</a:t>
            </a:r>
            <a:endParaRPr lang="en-US" sz="1600" b="1" dirty="0">
              <a:solidFill>
                <a:srgbClr val="FF0000"/>
              </a:solidFill>
              <a:latin typeface="Gill Sans MT" panose="020B0502020104020203" pitchFamily="34" charset="0"/>
              <a:ea typeface="+mn-ea"/>
            </a:endParaRPr>
          </a:p>
        </p:txBody>
      </p:sp>
      <p:sp>
        <p:nvSpPr>
          <p:cNvPr id="39" name="标题 3"/>
          <p:cNvSpPr txBox="1"/>
          <p:nvPr/>
        </p:nvSpPr>
        <p:spPr bwMode="gray">
          <a:xfrm>
            <a:off x="1934936" y="488030"/>
            <a:ext cx="13035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zh-CN" altLang="en-US" sz="2800" b="1" kern="0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简    介</a:t>
            </a:r>
            <a:endParaRPr lang="en-US" altLang="zh-CN" sz="2800" b="1" kern="0">
              <a:effectLst>
                <a:outerShdw blurRad="38100" dist="38100" dir="2700000" algn="tl">
                  <a:srgbClr val="C0C0C0"/>
                </a:outerShdw>
              </a:effectLst>
              <a:ea typeface="宋体" panose="02010600030101010101" pitchFamily="2" charset="-122"/>
            </a:endParaRPr>
          </a:p>
        </p:txBody>
      </p:sp>
      <p:pic>
        <p:nvPicPr>
          <p:cNvPr id="2" name="图片 1" descr="庚丽丽+理学院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23735" y="1449705"/>
            <a:ext cx="1819910" cy="2730500"/>
          </a:xfrm>
          <a:prstGeom prst="rect">
            <a:avLst/>
          </a:prstGeom>
        </p:spPr>
      </p:pic>
      <p:sp>
        <p:nvSpPr>
          <p:cNvPr id="3" name="TextBox 36"/>
          <p:cNvSpPr txBox="1">
            <a:spLocks noChangeArrowheads="1"/>
          </p:cNvSpPr>
          <p:nvPr/>
        </p:nvSpPr>
        <p:spPr bwMode="auto">
          <a:xfrm>
            <a:off x="7761627" y="5820133"/>
            <a:ext cx="1125538" cy="27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2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河北北方学院</a:t>
            </a:r>
            <a:endParaRPr lang="en-US" altLang="zh-CN" sz="120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Tm="66764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7975" y="1395413"/>
            <a:ext cx="8656638" cy="3692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工作经历</a:t>
            </a:r>
            <a:endParaRPr lang="zh-CN" altLang="en-US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marL="214630" indent="-214630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charset="0"/>
              <a:buChar char="ü"/>
              <a:defRPr/>
            </a:pPr>
            <a:r>
              <a:rPr lang="zh-CN" altLang="zh-CN" sz="1400" u="sng" dirty="0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201</a:t>
            </a:r>
            <a:r>
              <a:rPr lang="en-US" altLang="zh-CN" sz="1400" u="sng" dirty="0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1400" u="sng" dirty="0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400" u="sng" dirty="0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1400" u="sng" dirty="0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—</a:t>
            </a:r>
            <a:r>
              <a:rPr lang="zh-CN" altLang="en-US" sz="1400" u="sng" dirty="0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现在          </a:t>
            </a:r>
            <a:r>
              <a:rPr lang="zh-CN" altLang="zh-CN" sz="1400" u="sng" dirty="0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   </a:t>
            </a:r>
            <a:r>
              <a:rPr lang="zh-CN" altLang="en-US" sz="1400" u="sng" dirty="0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河北北方学院                                   理学院应用化学系</a:t>
            </a:r>
            <a:r>
              <a:rPr lang="zh-CN" altLang="zh-CN" sz="1400" u="sng" dirty="0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en-US" sz="1400" u="sng" dirty="0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专任教师</a:t>
            </a:r>
            <a:endParaRPr lang="en-US" altLang="zh-CN" sz="1400" u="sng" dirty="0">
              <a:latin typeface="Arial" panose="020B0604020202020204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2000" dirty="0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研究领域</a:t>
            </a:r>
            <a:endParaRPr lang="en-US" altLang="zh-CN" sz="2000" dirty="0">
              <a:latin typeface="Arial" panose="020B0604020202020204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marL="21653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一、复合材料的研究与应用：</a:t>
            </a:r>
            <a:endParaRPr lang="en-US" altLang="zh-CN" sz="1400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marL="21653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       磁性生物炭复合材料的开发与应用        </a:t>
            </a:r>
            <a:r>
              <a:rPr kumimoji="1"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负责人               组织、实施</a:t>
            </a:r>
            <a:endParaRPr lang="zh-CN" altLang="en-US" sz="1400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marL="21653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Mxene</a:t>
            </a: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复合材料的开发与应用</a:t>
            </a: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       </a:t>
            </a:r>
            <a:r>
              <a:rPr kumimoji="1"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kumimoji="1" lang="en-US" altLang="zh-CN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     </a:t>
            </a:r>
            <a:r>
              <a:rPr kumimoji="1"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负责人              </a:t>
            </a:r>
            <a:r>
              <a:rPr kumimoji="1" lang="en-US" altLang="zh-CN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kumimoji="1"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组织、实施</a:t>
            </a:r>
            <a:endParaRPr lang="zh-CN" altLang="en-US" sz="1400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marL="21653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二、教学研究方向：</a:t>
            </a:r>
            <a:endParaRPr lang="en-US" altLang="zh-CN" sz="1400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marL="21653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en-US" altLang="zh-CN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化工原理课程教学改革研究   </a:t>
            </a:r>
            <a:r>
              <a:rPr lang="en-US" altLang="zh-CN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 负责人       </a:t>
            </a:r>
            <a:r>
              <a:rPr lang="en-US" altLang="zh-CN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组织、实施</a:t>
            </a:r>
            <a:endParaRPr lang="en-US" altLang="zh-CN" sz="1400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marL="21653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       校企合作示范课程建设     </a:t>
            </a:r>
            <a:r>
              <a:rPr lang="en-US" altLang="zh-CN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负责人       </a:t>
            </a:r>
            <a:r>
              <a:rPr lang="en-US" altLang="zh-CN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组织、实施</a:t>
            </a:r>
            <a:endParaRPr lang="en-US" altLang="zh-CN" sz="1400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 idx="4294967295"/>
          </p:nvPr>
        </p:nvSpPr>
        <p:spPr>
          <a:xfrm>
            <a:off x="1934936" y="488030"/>
            <a:ext cx="1303562" cy="523220"/>
          </a:xfr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简    介</a:t>
            </a:r>
            <a:endParaRPr lang="en-US" altLang="zh-CN" sz="2800" b="1">
              <a:effectLst>
                <a:outerShdw blurRad="38100" dist="38100" dir="2700000" algn="tl">
                  <a:srgbClr val="C0C0C0"/>
                </a:outerShdw>
              </a:effectLst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MDFmZDg4NDMyZDMzZDI1MjgwODBkNGY1NTk2ZDAxM2YifQ=="/>
</p:tagLst>
</file>

<file path=ppt/theme/theme1.xml><?xml version="1.0" encoding="utf-8"?>
<a:theme xmlns:a="http://schemas.openxmlformats.org/drawingml/2006/main" name="酶工程 ppt  111">
  <a:themeElements>
    <a:clrScheme name="酶工程 ppt  111 1">
      <a:dk1>
        <a:srgbClr val="1D528D"/>
      </a:dk1>
      <a:lt1>
        <a:srgbClr val="FFFFFF"/>
      </a:lt1>
      <a:dk2>
        <a:srgbClr val="000000"/>
      </a:dk2>
      <a:lt2>
        <a:srgbClr val="CACACA"/>
      </a:lt2>
      <a:accent1>
        <a:srgbClr val="0099CC"/>
      </a:accent1>
      <a:accent2>
        <a:srgbClr val="BFA907"/>
      </a:accent2>
      <a:accent3>
        <a:srgbClr val="FFFFFF"/>
      </a:accent3>
      <a:accent4>
        <a:srgbClr val="174578"/>
      </a:accent4>
      <a:accent5>
        <a:srgbClr val="AACAE2"/>
      </a:accent5>
      <a:accent6>
        <a:srgbClr val="AD9906"/>
      </a:accent6>
      <a:hlink>
        <a:srgbClr val="6E81E0"/>
      </a:hlink>
      <a:folHlink>
        <a:srgbClr val="009999"/>
      </a:folHlink>
    </a:clrScheme>
    <a:fontScheme name="酶工程 ppt  11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酶工程 ppt  111 1">
        <a:dk1>
          <a:srgbClr val="1D528D"/>
        </a:dk1>
        <a:lt1>
          <a:srgbClr val="FFFFFF"/>
        </a:lt1>
        <a:dk2>
          <a:srgbClr val="000000"/>
        </a:dk2>
        <a:lt2>
          <a:srgbClr val="CACACA"/>
        </a:lt2>
        <a:accent1>
          <a:srgbClr val="0099CC"/>
        </a:accent1>
        <a:accent2>
          <a:srgbClr val="BFA907"/>
        </a:accent2>
        <a:accent3>
          <a:srgbClr val="FFFFFF"/>
        </a:accent3>
        <a:accent4>
          <a:srgbClr val="174578"/>
        </a:accent4>
        <a:accent5>
          <a:srgbClr val="AACAE2"/>
        </a:accent5>
        <a:accent6>
          <a:srgbClr val="AD9906"/>
        </a:accent6>
        <a:hlink>
          <a:srgbClr val="6E81E0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酶工程 ppt  111 2">
        <a:dk1>
          <a:srgbClr val="4E40A4"/>
        </a:dk1>
        <a:lt1>
          <a:srgbClr val="FFFFFF"/>
        </a:lt1>
        <a:dk2>
          <a:srgbClr val="000000"/>
        </a:dk2>
        <a:lt2>
          <a:srgbClr val="CACACA"/>
        </a:lt2>
        <a:accent1>
          <a:srgbClr val="8B65E9"/>
        </a:accent1>
        <a:accent2>
          <a:srgbClr val="008080"/>
        </a:accent2>
        <a:accent3>
          <a:srgbClr val="FFFFFF"/>
        </a:accent3>
        <a:accent4>
          <a:srgbClr val="41358B"/>
        </a:accent4>
        <a:accent5>
          <a:srgbClr val="C4B8F2"/>
        </a:accent5>
        <a:accent6>
          <a:srgbClr val="007373"/>
        </a:accent6>
        <a:hlink>
          <a:srgbClr val="0066CC"/>
        </a:hlink>
        <a:folHlink>
          <a:srgbClr val="8AB15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酶工程 ppt  111 3">
        <a:dk1>
          <a:srgbClr val="666699"/>
        </a:dk1>
        <a:lt1>
          <a:srgbClr val="FFFFFF"/>
        </a:lt1>
        <a:dk2>
          <a:srgbClr val="000000"/>
        </a:dk2>
        <a:lt2>
          <a:srgbClr val="CACACA"/>
        </a:lt2>
        <a:accent1>
          <a:srgbClr val="72B88E"/>
        </a:accent1>
        <a:accent2>
          <a:srgbClr val="C78DD7"/>
        </a:accent2>
        <a:accent3>
          <a:srgbClr val="FFFFFF"/>
        </a:accent3>
        <a:accent4>
          <a:srgbClr val="565682"/>
        </a:accent4>
        <a:accent5>
          <a:srgbClr val="BCD8C6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587</Words>
  <Application>WPS 演示</Application>
  <PresentationFormat>全屏显示(4:3)</PresentationFormat>
  <Paragraphs>47</Paragraphs>
  <Slides>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8" baseType="lpstr">
      <vt:lpstr>Arial</vt:lpstr>
      <vt:lpstr>宋体</vt:lpstr>
      <vt:lpstr>Wingdings</vt:lpstr>
      <vt:lpstr>等线</vt:lpstr>
      <vt:lpstr>Times New Roman</vt:lpstr>
      <vt:lpstr>方正兰亭黑简体</vt:lpstr>
      <vt:lpstr>黑体</vt:lpstr>
      <vt:lpstr>Wingdings</vt:lpstr>
      <vt:lpstr>Gill Sans MT</vt:lpstr>
      <vt:lpstr>方正兰亭黑简体</vt:lpstr>
      <vt:lpstr>Calibri</vt:lpstr>
      <vt:lpstr>Arial</vt:lpstr>
      <vt:lpstr>微软雅黑</vt:lpstr>
      <vt:lpstr>Arial Unicode MS</vt:lpstr>
      <vt:lpstr>酶工程 ppt  111</vt:lpstr>
      <vt:lpstr>Photoshop.Image.6</vt:lpstr>
      <vt:lpstr>PowerPoint 演示文稿</vt:lpstr>
      <vt:lpstr>简    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Administrator</cp:lastModifiedBy>
  <cp:revision>221</cp:revision>
  <dcterms:created xsi:type="dcterms:W3CDTF">2015-11-15T00:49:00Z</dcterms:created>
  <dcterms:modified xsi:type="dcterms:W3CDTF">2024-06-26T07:56:55Z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E76DD6D5DDBB4B74B4AFACBA47164881_12</vt:lpwstr>
  </property>
</Properties>
</file>